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10287000" cx="18288000"/>
  <p:notesSz cx="6858000" cy="9144000"/>
  <p:embeddedFontLst>
    <p:embeddedFont>
      <p:font typeface="Poppins"/>
      <p:regular r:id="rId16"/>
      <p:bold r:id="rId17"/>
      <p:italic r:id="rId18"/>
      <p:boldItalic r:id="rId19"/>
    </p:embeddedFont>
    <p:embeddedFont>
      <p:font typeface="Bebas Neue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BD13197-4D07-4D7C-B29E-69796E67E331}">
  <a:tblStyle styleId="{4BD13197-4D07-4D7C-B29E-69796E67E33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CEAF0"/>
          </a:solidFill>
        </a:fill>
      </a:tcStyle>
    </a:wholeTbl>
    <a:band1H>
      <a:tcTxStyle b="off" i="off"/>
      <a:tcStyle>
        <a:fill>
          <a:solidFill>
            <a:srgbClr val="D7D2D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7D2D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ebasNeue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Poppins-bold.fntdata"/><Relationship Id="rId16" Type="http://schemas.openxmlformats.org/officeDocument/2006/relationships/font" Target="fonts/Poppins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Poppins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oppins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0" name="Google Shape;20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.png"/><Relationship Id="rId5" Type="http://schemas.openxmlformats.org/officeDocument/2006/relationships/image" Target="../media/image6.png"/><Relationship Id="rId6" Type="http://schemas.openxmlformats.org/officeDocument/2006/relationships/image" Target="../media/image4.png"/><Relationship Id="rId7" Type="http://schemas.openxmlformats.org/officeDocument/2006/relationships/image" Target="../media/image2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3699461" y="3406223"/>
            <a:ext cx="10364653" cy="19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86"/>
              <a:buFont typeface="Arial"/>
              <a:buNone/>
            </a:pPr>
            <a:r>
              <a:rPr b="1" i="0" lang="en-US" sz="14186" u="none" cap="none" strike="noStrike">
                <a:solidFill>
                  <a:srgbClr val="4B236C"/>
                </a:solidFill>
                <a:latin typeface="Bebas Neue"/>
                <a:ea typeface="Bebas Neue"/>
                <a:cs typeface="Bebas Neue"/>
                <a:sym typeface="Bebas Neue"/>
              </a:rPr>
              <a:t>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13"/>
          <p:cNvGrpSpPr/>
          <p:nvPr/>
        </p:nvGrpSpPr>
        <p:grpSpPr>
          <a:xfrm>
            <a:off x="5597004" y="5143500"/>
            <a:ext cx="6569567" cy="781940"/>
            <a:chOff x="0" y="0"/>
            <a:chExt cx="8663548" cy="1031175"/>
          </a:xfrm>
        </p:grpSpPr>
        <p:sp>
          <p:nvSpPr>
            <p:cNvPr id="86" name="Google Shape;86;p13"/>
            <p:cNvSpPr/>
            <p:nvPr/>
          </p:nvSpPr>
          <p:spPr>
            <a:xfrm>
              <a:off x="31750" y="31750"/>
              <a:ext cx="8600048" cy="967675"/>
            </a:xfrm>
            <a:custGeom>
              <a:rect b="b" l="l" r="r" t="t"/>
              <a:pathLst>
                <a:path extrusionOk="0" h="967675" w="8600048">
                  <a:moveTo>
                    <a:pt x="8507338" y="967675"/>
                  </a:moveTo>
                  <a:lnTo>
                    <a:pt x="92710" y="967675"/>
                  </a:lnTo>
                  <a:cubicBezTo>
                    <a:pt x="41910" y="967675"/>
                    <a:pt x="0" y="925765"/>
                    <a:pt x="0" y="87496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8506068" y="0"/>
                  </a:lnTo>
                  <a:cubicBezTo>
                    <a:pt x="8556868" y="0"/>
                    <a:pt x="8598778" y="41910"/>
                    <a:pt x="8598778" y="92710"/>
                  </a:cubicBezTo>
                  <a:lnTo>
                    <a:pt x="8598778" y="873695"/>
                  </a:lnTo>
                  <a:cubicBezTo>
                    <a:pt x="8600048" y="925765"/>
                    <a:pt x="8558138" y="967675"/>
                    <a:pt x="8507338" y="967675"/>
                  </a:cubicBezTo>
                  <a:close/>
                </a:path>
              </a:pathLst>
            </a:custGeom>
            <a:solidFill>
              <a:srgbClr val="DFD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0" y="0"/>
              <a:ext cx="8663548" cy="1031175"/>
            </a:xfrm>
            <a:custGeom>
              <a:rect b="b" l="l" r="r" t="t"/>
              <a:pathLst>
                <a:path extrusionOk="0" h="1031175" w="8663548">
                  <a:moveTo>
                    <a:pt x="8539088" y="59690"/>
                  </a:moveTo>
                  <a:cubicBezTo>
                    <a:pt x="8574648" y="59690"/>
                    <a:pt x="8603858" y="88900"/>
                    <a:pt x="8603858" y="124460"/>
                  </a:cubicBezTo>
                  <a:lnTo>
                    <a:pt x="8603858" y="906715"/>
                  </a:lnTo>
                  <a:cubicBezTo>
                    <a:pt x="8603858" y="942275"/>
                    <a:pt x="8574648" y="971485"/>
                    <a:pt x="8539088" y="971485"/>
                  </a:cubicBezTo>
                  <a:lnTo>
                    <a:pt x="124460" y="971485"/>
                  </a:lnTo>
                  <a:cubicBezTo>
                    <a:pt x="88900" y="971485"/>
                    <a:pt x="59690" y="942275"/>
                    <a:pt x="59690" y="90671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8539088" y="59690"/>
                  </a:lnTo>
                  <a:moveTo>
                    <a:pt x="8539088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906715"/>
                  </a:lnTo>
                  <a:cubicBezTo>
                    <a:pt x="0" y="975295"/>
                    <a:pt x="55880" y="1031175"/>
                    <a:pt x="124460" y="1031175"/>
                  </a:cubicBezTo>
                  <a:lnTo>
                    <a:pt x="8539088" y="1031175"/>
                  </a:lnTo>
                  <a:cubicBezTo>
                    <a:pt x="8607668" y="1031175"/>
                    <a:pt x="8663548" y="975295"/>
                    <a:pt x="8663548" y="906715"/>
                  </a:cubicBezTo>
                  <a:lnTo>
                    <a:pt x="8663548" y="124460"/>
                  </a:lnTo>
                  <a:cubicBezTo>
                    <a:pt x="8663548" y="55880"/>
                    <a:pt x="8607668" y="0"/>
                    <a:pt x="853908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13"/>
          <p:cNvSpPr/>
          <p:nvPr/>
        </p:nvSpPr>
        <p:spPr>
          <a:xfrm>
            <a:off x="6810851" y="586451"/>
            <a:ext cx="4141872" cy="3105966"/>
          </a:xfrm>
          <a:custGeom>
            <a:rect b="b" l="l" r="r" t="t"/>
            <a:pathLst>
              <a:path extrusionOk="0" h="3105966" w="4141872">
                <a:moveTo>
                  <a:pt x="0" y="0"/>
                </a:moveTo>
                <a:lnTo>
                  <a:pt x="4141872" y="0"/>
                </a:lnTo>
                <a:lnTo>
                  <a:pt x="4141872" y="3105966"/>
                </a:lnTo>
                <a:lnTo>
                  <a:pt x="0" y="3105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3"/>
          <p:cNvSpPr/>
          <p:nvPr/>
        </p:nvSpPr>
        <p:spPr>
          <a:xfrm>
            <a:off x="8026599" y="6391773"/>
            <a:ext cx="1899130" cy="1913510"/>
          </a:xfrm>
          <a:custGeom>
            <a:rect b="b" l="l" r="r" t="t"/>
            <a:pathLst>
              <a:path extrusionOk="0" h="1913510" w="1899130">
                <a:moveTo>
                  <a:pt x="0" y="0"/>
                </a:moveTo>
                <a:lnTo>
                  <a:pt x="1899130" y="0"/>
                </a:lnTo>
                <a:lnTo>
                  <a:pt x="1899130" y="1913510"/>
                </a:lnTo>
                <a:lnTo>
                  <a:pt x="0" y="19135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3"/>
          <p:cNvSpPr/>
          <p:nvPr/>
        </p:nvSpPr>
        <p:spPr>
          <a:xfrm>
            <a:off x="14099591" y="628274"/>
            <a:ext cx="4022081" cy="844637"/>
          </a:xfrm>
          <a:custGeom>
            <a:rect b="b" l="l" r="r" t="t"/>
            <a:pathLst>
              <a:path extrusionOk="0" h="844637" w="4022081">
                <a:moveTo>
                  <a:pt x="0" y="0"/>
                </a:moveTo>
                <a:lnTo>
                  <a:pt x="4022080" y="0"/>
                </a:lnTo>
                <a:lnTo>
                  <a:pt x="4022080" y="844637"/>
                </a:lnTo>
                <a:lnTo>
                  <a:pt x="0" y="8446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3"/>
          <p:cNvSpPr/>
          <p:nvPr/>
        </p:nvSpPr>
        <p:spPr>
          <a:xfrm>
            <a:off x="427390" y="9598988"/>
            <a:ext cx="410503" cy="410503"/>
          </a:xfrm>
          <a:custGeom>
            <a:rect b="b" l="l" r="r" t="t"/>
            <a:pathLst>
              <a:path extrusionOk="0" h="410503" w="410503">
                <a:moveTo>
                  <a:pt x="0" y="0"/>
                </a:moveTo>
                <a:lnTo>
                  <a:pt x="410503" y="0"/>
                </a:lnTo>
                <a:lnTo>
                  <a:pt x="410503" y="410503"/>
                </a:lnTo>
                <a:lnTo>
                  <a:pt x="0" y="4105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3"/>
          <p:cNvSpPr/>
          <p:nvPr/>
        </p:nvSpPr>
        <p:spPr>
          <a:xfrm>
            <a:off x="15479161" y="9628957"/>
            <a:ext cx="449827" cy="449827"/>
          </a:xfrm>
          <a:custGeom>
            <a:rect b="b" l="l" r="r" t="t"/>
            <a:pathLst>
              <a:path extrusionOk="0" h="449827" w="449827">
                <a:moveTo>
                  <a:pt x="0" y="0"/>
                </a:moveTo>
                <a:lnTo>
                  <a:pt x="449826" y="0"/>
                </a:lnTo>
                <a:lnTo>
                  <a:pt x="449826" y="449827"/>
                </a:lnTo>
                <a:lnTo>
                  <a:pt x="0" y="4498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3"/>
          <p:cNvSpPr/>
          <p:nvPr/>
        </p:nvSpPr>
        <p:spPr>
          <a:xfrm>
            <a:off x="6933622" y="9566408"/>
            <a:ext cx="469508" cy="475664"/>
          </a:xfrm>
          <a:custGeom>
            <a:rect b="b" l="l" r="r" t="t"/>
            <a:pathLst>
              <a:path extrusionOk="0" h="475664" w="469508">
                <a:moveTo>
                  <a:pt x="0" y="0"/>
                </a:moveTo>
                <a:lnTo>
                  <a:pt x="469508" y="0"/>
                </a:lnTo>
                <a:lnTo>
                  <a:pt x="469508" y="475663"/>
                </a:lnTo>
                <a:lnTo>
                  <a:pt x="0" y="4756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3"/>
          <p:cNvSpPr/>
          <p:nvPr/>
        </p:nvSpPr>
        <p:spPr>
          <a:xfrm>
            <a:off x="12715961" y="3692417"/>
            <a:ext cx="2233023" cy="2233023"/>
          </a:xfrm>
          <a:custGeom>
            <a:rect b="b" l="l" r="r" t="t"/>
            <a:pathLst>
              <a:path extrusionOk="0" h="2233023" w="2233023">
                <a:moveTo>
                  <a:pt x="0" y="0"/>
                </a:moveTo>
                <a:lnTo>
                  <a:pt x="2233023" y="0"/>
                </a:lnTo>
                <a:lnTo>
                  <a:pt x="2233023" y="2233023"/>
                </a:lnTo>
                <a:lnTo>
                  <a:pt x="0" y="2233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3"/>
          <p:cNvSpPr txBox="1"/>
          <p:nvPr/>
        </p:nvSpPr>
        <p:spPr>
          <a:xfrm>
            <a:off x="5827569" y="5252448"/>
            <a:ext cx="6108437" cy="5306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43"/>
              <a:buFont typeface="Arial"/>
              <a:buNone/>
            </a:pPr>
            <a:r>
              <a:rPr b="1" i="0" lang="en-US" sz="3043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BLENDEND NATIONAL TRAININGS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7498380" y="9571807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934323" y="9596277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youthphoenix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16024237" y="9645908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Youth Phoenix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Google Shape;103;p14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4" name="Google Shape;104;p14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5" name="Google Shape;105;p14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4"/>
          <p:cNvSpPr txBox="1"/>
          <p:nvPr/>
        </p:nvSpPr>
        <p:spPr>
          <a:xfrm>
            <a:off x="863009" y="2647025"/>
            <a:ext cx="16846826" cy="16300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2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Title of the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4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4"/>
          <p:cNvSpPr txBox="1"/>
          <p:nvPr/>
        </p:nvSpPr>
        <p:spPr>
          <a:xfrm>
            <a:off x="4324725" y="5390425"/>
            <a:ext cx="9121500" cy="13431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sz="5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>
                <a:latin typeface="Poppins"/>
                <a:ea typeface="Poppins"/>
                <a:cs typeface="Poppins"/>
                <a:sym typeface="Poppins"/>
              </a:rPr>
              <a:t>  Open work access</a:t>
            </a:r>
            <a:endParaRPr sz="50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Google Shape;117;p15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15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15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5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15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5"/>
          <p:cNvSpPr txBox="1"/>
          <p:nvPr/>
        </p:nvSpPr>
        <p:spPr>
          <a:xfrm>
            <a:off x="2393350" y="1533675"/>
            <a:ext cx="14053200" cy="28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20"/>
              <a:buFont typeface="Arial"/>
              <a:buNone/>
            </a:pPr>
            <a:r>
              <a:rPr b="0" i="0" lang="en-US" sz="9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Context and Identified Problems</a:t>
            </a:r>
            <a:endParaRPr b="0" i="0" sz="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5"/>
          <p:cNvSpPr txBox="1"/>
          <p:nvPr/>
        </p:nvSpPr>
        <p:spPr>
          <a:xfrm>
            <a:off x="2126394" y="4341382"/>
            <a:ext cx="15132900" cy="3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Bad access to work </a:t>
            </a: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environment</a:t>
            </a: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 for young people  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                                            :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4699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3800"/>
              <a:buFont typeface="Poppins"/>
              <a:buChar char="-"/>
            </a:pPr>
            <a:r>
              <a:rPr lang="en-US" sz="3800">
                <a:latin typeface="Poppins"/>
                <a:ea typeface="Poppins"/>
                <a:cs typeface="Poppins"/>
                <a:sym typeface="Poppins"/>
              </a:rPr>
              <a:t>Not all young people have a good network</a:t>
            </a:r>
            <a:endParaRPr sz="3800">
              <a:latin typeface="Poppins"/>
              <a:ea typeface="Poppins"/>
              <a:cs typeface="Poppins"/>
              <a:sym typeface="Poppins"/>
            </a:endParaRPr>
          </a:p>
          <a:p>
            <a:pPr indent="-4699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3800"/>
              <a:buFont typeface="Poppins"/>
              <a:buChar char="-"/>
            </a:pPr>
            <a:r>
              <a:rPr lang="en-US" sz="3800">
                <a:latin typeface="Poppins"/>
                <a:ea typeface="Poppins"/>
                <a:cs typeface="Poppins"/>
                <a:sym typeface="Poppins"/>
              </a:rPr>
              <a:t>Young people can move easier from country to country, thus they change their culture, lifestyle</a:t>
            </a:r>
            <a:endParaRPr sz="38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6" name="Google Shape;126;p15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Google Shape;131;p16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2" name="Google Shape;132;p16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16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6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p16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6"/>
          <p:cNvSpPr txBox="1"/>
          <p:nvPr/>
        </p:nvSpPr>
        <p:spPr>
          <a:xfrm>
            <a:off x="720596" y="1792975"/>
            <a:ext cx="168468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Objectives of The project</a:t>
            </a:r>
            <a:endParaRPr b="0" i="0" sz="8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6"/>
          <p:cNvSpPr txBox="1"/>
          <p:nvPr/>
        </p:nvSpPr>
        <p:spPr>
          <a:xfrm>
            <a:off x="1313650" y="3532650"/>
            <a:ext cx="15668100" cy="26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OBJECTIVE  1</a:t>
            </a:r>
            <a:r>
              <a:rPr b="0" i="0" lang="en-US" sz="4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: 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Help young people create their professional network (create contacts with other 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professionals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)</a:t>
            </a:r>
            <a:endParaRPr b="0" i="0" sz="4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OBJECTIVE 2</a:t>
            </a:r>
            <a:r>
              <a:rPr b="0" i="0" lang="en-US" sz="40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: 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Open the trainings dispersed within the firms to young unemployed people </a:t>
            </a:r>
            <a:endParaRPr b="0" i="0" sz="40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0" name="Google Shape;140;p16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5" name="Google Shape;145;p17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6" name="Google Shape;146;p17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7" name="Google Shape;147;p17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7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7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7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17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863009" y="2647025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2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Partners of the project</a:t>
            </a:r>
            <a:endParaRPr b="0" i="0" sz="12120" u="none" cap="none" strike="noStrike">
              <a:solidFill>
                <a:srgbClr val="F1592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7"/>
          <p:cNvSpPr txBox="1"/>
          <p:nvPr/>
        </p:nvSpPr>
        <p:spPr>
          <a:xfrm>
            <a:off x="1313544" y="4372907"/>
            <a:ext cx="15133001" cy="5347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Describe the partner and their role in the project.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7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5" name="Google Shape;155;p17"/>
          <p:cNvGraphicFramePr/>
          <p:nvPr/>
        </p:nvGraphicFramePr>
        <p:xfrm>
          <a:off x="1313544" y="51216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{4BD13197-4D07-4D7C-B29E-69796E67E331}</a:tableStyleId>
              </a:tblPr>
              <a:tblGrid>
                <a:gridCol w="5044325"/>
                <a:gridCol w="5044325"/>
                <a:gridCol w="5044325"/>
              </a:tblGrid>
              <a:tr h="670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lang="en-US" sz="3600" u="none" cap="none" strike="noStrike"/>
                        <a:t>PARTNER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BRIEF DESCRIPTION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ROLE IN THE PROJECT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Companies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Employment services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Student NGOs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18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1" name="Google Shape;161;p18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2" name="Google Shape;162;p18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18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8"/>
          <p:cNvSpPr txBox="1"/>
          <p:nvPr/>
        </p:nvSpPr>
        <p:spPr>
          <a:xfrm>
            <a:off x="4962950" y="1533675"/>
            <a:ext cx="9666900" cy="18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18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Actions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1101600" y="3353175"/>
            <a:ext cx="16084800" cy="59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 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Contact </a:t>
            </a:r>
            <a:r>
              <a:rPr lang="en-US" sz="3200" u="sng">
                <a:latin typeface="Poppins"/>
                <a:ea typeface="Poppins"/>
                <a:cs typeface="Poppins"/>
                <a:sym typeface="Poppins"/>
              </a:rPr>
              <a:t>companies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to see if they are interested in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partnering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 with us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(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explain the benefits of such an event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)</a:t>
            </a:r>
            <a:endParaRPr i="0" sz="32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3200">
                <a:latin typeface="Poppins"/>
                <a:ea typeface="Poppins"/>
                <a:cs typeface="Poppins"/>
                <a:sym typeface="Poppins"/>
              </a:rPr>
              <a:t>2</a:t>
            </a:r>
            <a:r>
              <a:rPr b="1"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 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Contact </a:t>
            </a:r>
            <a:r>
              <a:rPr lang="en-US" sz="3200" u="sng">
                <a:latin typeface="Poppins"/>
                <a:ea typeface="Poppins"/>
                <a:cs typeface="Poppins"/>
                <a:sym typeface="Poppins"/>
              </a:rPr>
              <a:t>townhalls 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working with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young people</a:t>
            </a:r>
            <a:endParaRPr i="0" sz="32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3200">
                <a:latin typeface="Poppins"/>
                <a:ea typeface="Poppins"/>
                <a:cs typeface="Poppins"/>
                <a:sym typeface="Poppins"/>
              </a:rPr>
              <a:t>3</a:t>
            </a:r>
            <a:r>
              <a:rPr b="1"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Create a communication plan (Instagram, partnerships with other NGOs working with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YEP, Public Universities, informative sessions at Universities, flyers, distribution of information kits at Uni</a:t>
            </a:r>
            <a:r>
              <a:rPr i="0" lang="en-US" sz="32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);</a:t>
            </a:r>
            <a:endParaRPr i="0" sz="32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4.</a:t>
            </a:r>
            <a:r>
              <a:rPr lang="en-US" sz="3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Discuss with interested companies on the logistics of the networking event (topic, schedule, trainers…)</a:t>
            </a:r>
            <a:endParaRPr i="0" sz="32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3200">
                <a:latin typeface="Poppins"/>
                <a:ea typeface="Poppins"/>
                <a:cs typeface="Poppins"/>
                <a:sym typeface="Poppins"/>
              </a:rPr>
              <a:t>5.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 Communication the results</a:t>
            </a:r>
            <a:endParaRPr sz="32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3200">
                <a:latin typeface="Poppins"/>
                <a:ea typeface="Poppins"/>
                <a:cs typeface="Poppins"/>
                <a:sym typeface="Poppins"/>
              </a:rPr>
              <a:t>6.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Evaluate the outcomes of the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networking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 event (quizz sent by e-mail)</a:t>
            </a:r>
            <a:endParaRPr sz="32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3200">
                <a:latin typeface="Poppins"/>
                <a:ea typeface="Poppins"/>
                <a:cs typeface="Poppins"/>
                <a:sym typeface="Poppins"/>
              </a:rPr>
              <a:t>7. </a:t>
            </a:r>
            <a:r>
              <a:rPr lang="en-US" sz="3200">
                <a:latin typeface="Poppins"/>
                <a:ea typeface="Poppins"/>
                <a:cs typeface="Poppins"/>
                <a:sym typeface="Poppins"/>
              </a:rPr>
              <a:t>Repeat</a:t>
            </a:r>
            <a:endParaRPr sz="32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9" name="Google Shape;169;p18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4" name="Google Shape;174;p19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5" name="Google Shape;175;p19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6" name="Google Shape;176;p19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p19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9"/>
          <p:cNvSpPr txBox="1"/>
          <p:nvPr/>
        </p:nvSpPr>
        <p:spPr>
          <a:xfrm>
            <a:off x="307459" y="2629100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2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Target group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9"/>
          <p:cNvSpPr txBox="1"/>
          <p:nvPr/>
        </p:nvSpPr>
        <p:spPr>
          <a:xfrm>
            <a:off x="1313544" y="4780207"/>
            <a:ext cx="151329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Unemployed </a:t>
            </a:r>
            <a:r>
              <a:rPr b="0" i="0" lang="en-US" sz="4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young people (16-30 y.o.)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9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8" name="Google Shape;188;p20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9" name="Google Shape;189;p20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0" name="Google Shape;190;p20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0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0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0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20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0"/>
          <p:cNvSpPr txBox="1"/>
          <p:nvPr/>
        </p:nvSpPr>
        <p:spPr>
          <a:xfrm>
            <a:off x="720596" y="2341913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2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Expected results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0"/>
          <p:cNvSpPr txBox="1"/>
          <p:nvPr/>
        </p:nvSpPr>
        <p:spPr>
          <a:xfrm>
            <a:off x="1313651" y="4403825"/>
            <a:ext cx="16410900" cy="29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175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b="0" i="0" lang="en-US" sz="4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- </a:t>
            </a: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help young people create their professional network;</a:t>
            </a:r>
            <a:endParaRPr b="0" i="0" sz="4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4572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open access to networking for young people;</a:t>
            </a:r>
            <a:endParaRPr b="0" i="0" sz="4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4572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better access to employment for young people;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4572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better access to training for young people; 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7" name="Google Shape;197;p20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p21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3" name="Google Shape;203;p21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4" name="Google Shape;204;p21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1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1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1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8" name="Google Shape;208;p21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68"/>
              <a:buFont typeface="Arial"/>
              <a:buNone/>
            </a:pPr>
            <a:r>
              <a:rPr b="1" i="0" lang="en-US" sz="3368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1"/>
          <p:cNvSpPr txBox="1"/>
          <p:nvPr/>
        </p:nvSpPr>
        <p:spPr>
          <a:xfrm>
            <a:off x="863009" y="2647025"/>
            <a:ext cx="16846826" cy="16300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120"/>
              <a:buFont typeface="Arial"/>
              <a:buNone/>
            </a:pPr>
            <a:r>
              <a:rPr b="0" i="0" lang="en-US" sz="12120" u="none" cap="none" strike="noStrike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Budget of the project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1"/>
          <p:cNvSpPr txBox="1"/>
          <p:nvPr/>
        </p:nvSpPr>
        <p:spPr>
          <a:xfrm>
            <a:off x="1313544" y="4872835"/>
            <a:ext cx="15133001" cy="5347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Define the expenses of the project.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1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99"/>
              <a:buFont typeface="Arial"/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2" name="Google Shape;212;p21"/>
          <p:cNvGraphicFramePr/>
          <p:nvPr/>
        </p:nvGraphicFramePr>
        <p:xfrm>
          <a:off x="3469844" y="53904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{4BD13197-4D07-4D7C-B29E-69796E67E331}</a:tableStyleId>
              </a:tblPr>
              <a:tblGrid>
                <a:gridCol w="5410200"/>
                <a:gridCol w="5410200"/>
              </a:tblGrid>
              <a:tr h="279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cap="none" strike="noStrike"/>
                        <a:t>Type of expence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cap="none" strike="noStrike"/>
                        <a:t>Amount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443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/>
                        <a:t>Purchases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 u="none" cap="none" strike="noStrike"/>
                        <a:t>Personnel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443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 u="none" cap="none" strike="noStrike"/>
                        <a:t>Travel and hospitality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 u="none" cap="none" strike="noStrike"/>
                        <a:t>General expenses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2400" u="none" cap="none" strike="noStrike"/>
                        <a:t>Total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